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2"/>
  </p:sldMasterIdLst>
  <p:notesMasterIdLst>
    <p:notesMasterId r:id="rId13"/>
  </p:notesMasterIdLst>
  <p:handoutMasterIdLst>
    <p:handoutMasterId r:id="rId14"/>
  </p:handoutMasterIdLst>
  <p:sldIdLst>
    <p:sldId id="277" r:id="rId3"/>
    <p:sldId id="272" r:id="rId4"/>
    <p:sldId id="278" r:id="rId5"/>
    <p:sldId id="279" r:id="rId6"/>
    <p:sldId id="280" r:id="rId7"/>
    <p:sldId id="281" r:id="rId8"/>
    <p:sldId id="282" r:id="rId9"/>
    <p:sldId id="283" r:id="rId10"/>
    <p:sldId id="285" r:id="rId11"/>
    <p:sldId id="284" r:id="rId12"/>
  </p:sldIdLst>
  <p:sldSz cx="12192000" cy="6858000"/>
  <p:notesSz cx="6858000" cy="9144000"/>
  <p:embeddedFontLst>
    <p:embeddedFont>
      <p:font typeface="Cambria" panose="02040503050406030204" pitchFamily="18" charset="0"/>
      <p:regular r:id="rId15"/>
      <p:bold r:id="rId16"/>
      <p:italic r:id="rId17"/>
      <p:boldItalic r:id="rId18"/>
    </p:embeddedFont>
  </p:embeddedFontLst>
  <p:custDataLst>
    <p:tags r:id="rId1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tags" Target="tags/tag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en-US" smtClean="0"/>
              <a:t>11/1/2020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en-US" smtClean="0"/>
              <a:t>11/1/2020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39" y="283"/>
            <a:ext cx="4435717" cy="685628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D00038AB-79E6-4697-AF42-5EAB29076F7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323911561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think-cell Slide" r:id="rId17" imgW="395" imgH="394" progId="TCLayout.ActiveDocument.1">
                  <p:embed/>
                </p:oleObj>
              </mc:Choice>
              <mc:Fallback>
                <p:oleObj name="think-cell Slide" r:id="rId17" imgW="395" imgH="39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DD70B2E6-724E-495D-9D34-04B04ADDA3BD}"/>
              </a:ext>
            </a:extLst>
          </p:cNvPr>
          <p:cNvSpPr/>
          <p:nvPr userDrawn="1">
            <p:custDataLst>
              <p:tags r:id="rId15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3200" b="1" i="0" baseline="0" dirty="0">
              <a:latin typeface="Cambria" panose="02040503050406030204" pitchFamily="18" charset="0"/>
              <a:ea typeface="+mj-ea"/>
              <a:cs typeface="+mj-cs"/>
              <a:sym typeface="Cambria" panose="02040503050406030204" pitchFamily="18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51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7" Type="http://schemas.openxmlformats.org/officeDocument/2006/relationships/image" Target="../media/image6.png"/><Relationship Id="rId2" Type="http://schemas.openxmlformats.org/officeDocument/2006/relationships/tags" Target="../tags/tag6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EE729B62-9168-40CA-9931-90BB177667E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46022635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3" name="think-cell Slide" r:id="rId5" imgW="395" imgH="394" progId="TCLayout.ActiveDocument.1">
                  <p:embed/>
                </p:oleObj>
              </mc:Choice>
              <mc:Fallback>
                <p:oleObj name="think-cell Slide" r:id="rId5" imgW="395" imgH="39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163DD275-B4FE-49DD-A3C3-E900A2D125AD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2400" b="1" dirty="0">
              <a:latin typeface="Cambria" panose="02040503050406030204" pitchFamily="18" charset="0"/>
              <a:ea typeface="+mj-ea"/>
              <a:cs typeface="+mj-cs"/>
              <a:sym typeface="Cambria" panose="020405030504060302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992" y="276078"/>
            <a:ext cx="10058400" cy="2743200"/>
          </a:xfrm>
        </p:spPr>
        <p:txBody>
          <a:bodyPr>
            <a:normAutofit/>
          </a:bodyPr>
          <a:lstStyle/>
          <a:p>
            <a:r>
              <a:rPr lang="en-US" sz="2400" dirty="0">
                <a:effectLst/>
              </a:rPr>
              <a:t>Distributed  COORDINATION STRATEGY FOR TARGET ENCLOSURE BY </a:t>
            </a:r>
            <a:r>
              <a:rPr lang="en-US" sz="2400" dirty="0" err="1">
                <a:effectLst/>
              </a:rPr>
              <a:t>Turtlebots</a:t>
            </a:r>
            <a:endParaRPr lang="en-US" sz="2400" dirty="0">
              <a:effectLst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917331" y="4637269"/>
            <a:ext cx="10058400" cy="365760"/>
          </a:xfrm>
        </p:spPr>
        <p:txBody>
          <a:bodyPr>
            <a:noAutofit/>
          </a:bodyPr>
          <a:lstStyle/>
          <a:p>
            <a:r>
              <a:rPr lang="en-IN" sz="1800" dirty="0"/>
              <a:t>Rohit Sonker</a:t>
            </a:r>
          </a:p>
          <a:p>
            <a:r>
              <a:rPr lang="en-IN" sz="1800" dirty="0"/>
              <a:t>Summer Project (Under Supervision of </a:t>
            </a:r>
            <a:r>
              <a:rPr lang="en-IN" sz="1800" dirty="0" err="1"/>
              <a:t>Prof.</a:t>
            </a:r>
            <a:r>
              <a:rPr lang="en-IN" sz="1800" dirty="0"/>
              <a:t> </a:t>
            </a:r>
            <a:r>
              <a:rPr lang="en-IN" sz="1800" dirty="0" err="1"/>
              <a:t>laxmidhar</a:t>
            </a:r>
            <a:r>
              <a:rPr lang="en-IN" sz="1800" dirty="0"/>
              <a:t> </a:t>
            </a:r>
            <a:r>
              <a:rPr lang="en-IN" sz="1800" dirty="0" err="1"/>
              <a:t>Behera</a:t>
            </a:r>
            <a:r>
              <a:rPr lang="en-IN" sz="1800" dirty="0"/>
              <a:t>)</a:t>
            </a:r>
          </a:p>
          <a:p>
            <a:r>
              <a:rPr lang="en-IN" sz="1800"/>
              <a:t>Intelligent Systems &amp; Control </a:t>
            </a:r>
            <a:r>
              <a:rPr lang="en-IN" sz="1800" dirty="0"/>
              <a:t>Lab, IIT Kanpur</a:t>
            </a:r>
          </a:p>
          <a:p>
            <a:r>
              <a:rPr lang="en-IN" sz="1800" dirty="0"/>
              <a:t>July 2016</a:t>
            </a:r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3F4E47FD-B582-498C-B5F3-99183BBCD23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93107947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" name="think-cell Slide" r:id="rId5" imgW="395" imgH="394" progId="TCLayout.ActiveDocument.1">
                  <p:embed/>
                </p:oleObj>
              </mc:Choice>
              <mc:Fallback>
                <p:oleObj name="think-cell Slide" r:id="rId5" imgW="395" imgH="39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C508CF49-391E-4F5D-8C59-F602004F5B0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 dirty="0">
              <a:latin typeface="Cambria" panose="02040503050406030204" pitchFamily="18" charset="0"/>
              <a:ea typeface="+mj-ea"/>
              <a:cs typeface="+mj-cs"/>
              <a:sym typeface="Cambria" panose="020405030504060302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31985" y="1742883"/>
            <a:ext cx="1032216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To use raw sensor observations to estimate position and velocity of </a:t>
            </a:r>
            <a:r>
              <a:rPr lang="en-IN" sz="2400" dirty="0" err="1"/>
              <a:t>turtlebots</a:t>
            </a:r>
            <a:endParaRPr lang="en-I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Expand to aerial drones with more degrees of freedom of motion</a:t>
            </a:r>
          </a:p>
          <a:p>
            <a:endParaRPr lang="en-I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Expand to other scenarios of formation control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50092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055077" y="1890346"/>
            <a:ext cx="1046284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Here a methodology for group coordination and cooperative control of n agents to achieve</a:t>
            </a:r>
          </a:p>
          <a:p>
            <a:r>
              <a:rPr lang="en-IN" dirty="0"/>
              <a:t>      a target-enclosing operation is presented.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In the developed coordination strategy, multiple agents are controlled in a distributed manner to converge to an assigned formation while tracking the target object moving in space.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dirty="0"/>
              <a:t>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8C05B1F-EA44-4BB4-935A-F4A4BD530A0E}"/>
              </a:ext>
            </a:extLst>
          </p:cNvPr>
          <p:cNvSpPr txBox="1">
            <a:spLocks/>
          </p:cNvSpPr>
          <p:nvPr/>
        </p:nvSpPr>
        <p:spPr>
          <a:xfrm>
            <a:off x="1238250" y="30099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baseline="0">
                <a:solidFill>
                  <a:schemeClr val="accent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Features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3175B1-B280-4567-BFA8-3F112D21A198}"/>
              </a:ext>
            </a:extLst>
          </p:cNvPr>
          <p:cNvSpPr txBox="1"/>
          <p:nvPr/>
        </p:nvSpPr>
        <p:spPr>
          <a:xfrm>
            <a:off x="541460" y="4312627"/>
            <a:ext cx="1032216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Memory-less control scheme.</a:t>
            </a:r>
          </a:p>
          <a:p>
            <a:pPr lvl="1"/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No communications between agents is necessary.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Each agent decides its behaviour based on local information of only one other agent and the target object 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4670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31985" y="1855177"/>
            <a:ext cx="1032216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Consider n agents dispersed in space. Each agent is modelled as a point object and all agents are ordered from 1to n i.e.  P1, P2 ….. Pn.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Position vectors of target and agents are denoted by p</a:t>
            </a:r>
            <a:r>
              <a:rPr lang="en-IN" baseline="-25000" dirty="0"/>
              <a:t>0,</a:t>
            </a:r>
            <a:r>
              <a:rPr lang="en-IN" dirty="0"/>
              <a:t> p</a:t>
            </a:r>
            <a:r>
              <a:rPr lang="en-IN" baseline="-25000" dirty="0"/>
              <a:t>1,</a:t>
            </a:r>
            <a:r>
              <a:rPr lang="en-IN" dirty="0"/>
              <a:t> p</a:t>
            </a:r>
            <a:r>
              <a:rPr lang="en-IN" baseline="-25000" dirty="0"/>
              <a:t>2,…,</a:t>
            </a:r>
            <a:r>
              <a:rPr lang="en-IN" dirty="0"/>
              <a:t> p</a:t>
            </a:r>
            <a:r>
              <a:rPr lang="en-IN" baseline="-25000" dirty="0"/>
              <a:t>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It is assumed that each agent Pi can measure following vectors –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endParaRPr lang="en-IN" dirty="0"/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Further information regarding the velocity of the target is required.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There are two frame of references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Inertial Frame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Target fixed Frame centred at the target with X,Y,Z axes parallel to the inertial frame of reference.</a:t>
            </a:r>
          </a:p>
          <a:p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318" y="3683305"/>
            <a:ext cx="4781282" cy="81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367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1F45CE87-4880-400D-B7F0-A0E9AB13ADDC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72527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think-cell Slide" r:id="rId5" imgW="395" imgH="394" progId="TCLayout.ActiveDocument.1">
                  <p:embed/>
                </p:oleObj>
              </mc:Choice>
              <mc:Fallback>
                <p:oleObj name="think-cell Slide" r:id="rId5" imgW="395" imgH="39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00CA38BE-2725-477E-B440-B8F996B8009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 dirty="0">
              <a:latin typeface="Cambria" panose="02040503050406030204" pitchFamily="18" charset="0"/>
              <a:ea typeface="+mj-ea"/>
              <a:cs typeface="+mj-cs"/>
              <a:sym typeface="Cambria" panose="020405030504060302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3425" y="161925"/>
            <a:ext cx="9601200" cy="1143000"/>
          </a:xfrm>
        </p:spPr>
        <p:txBody>
          <a:bodyPr/>
          <a:lstStyle/>
          <a:p>
            <a:r>
              <a:rPr lang="en-US" dirty="0"/>
              <a:t>COORDINATE FRAMES AND NOTATIONS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65"/>
          <a:stretch/>
        </p:blipFill>
        <p:spPr>
          <a:xfrm>
            <a:off x="838200" y="1666876"/>
            <a:ext cx="10058400" cy="36671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95813E-ADB4-42F2-B8D9-443C485EC507}"/>
              </a:ext>
            </a:extLst>
          </p:cNvPr>
          <p:cNvSpPr txBox="1"/>
          <p:nvPr/>
        </p:nvSpPr>
        <p:spPr>
          <a:xfrm>
            <a:off x="876300" y="5619750"/>
            <a:ext cx="9963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Kim, T., T. </a:t>
            </a:r>
            <a:r>
              <a:rPr lang="en-US" dirty="0" err="1"/>
              <a:t>Sugie</a:t>
            </a:r>
            <a:r>
              <a:rPr lang="en-US" dirty="0"/>
              <a:t>, and T. </a:t>
            </a:r>
            <a:r>
              <a:rPr lang="en-US" dirty="0" err="1"/>
              <a:t>Korogi</a:t>
            </a:r>
            <a:r>
              <a:rPr lang="en-US" dirty="0"/>
              <a:t>. "Distributed coordination strategy for target-enclosing operations by particle swarms." WSEAS Trans. Syst. Control 10 (2015): 289-296.</a:t>
            </a:r>
          </a:p>
        </p:txBody>
      </p:sp>
    </p:spTree>
    <p:extLst>
      <p:ext uri="{BB962C8B-B14F-4D97-AF65-F5344CB8AC3E}">
        <p14:creationId xmlns:p14="http://schemas.microsoft.com/office/powerpoint/2010/main" val="180407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31985" y="1742883"/>
            <a:ext cx="103221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The Control objectives are as follows :</a:t>
            </a:r>
          </a:p>
          <a:p>
            <a:endParaRPr lang="en-I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N agents enclose the target , they are spaced out around the target object of assigned angles and maintain those angles.</a:t>
            </a:r>
          </a:p>
          <a:p>
            <a:endParaRPr lang="en-I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Each agent approaches the target object , maintaining a distance R.</a:t>
            </a:r>
          </a:p>
        </p:txBody>
      </p:sp>
    </p:spTree>
    <p:extLst>
      <p:ext uri="{BB962C8B-B14F-4D97-AF65-F5344CB8AC3E}">
        <p14:creationId xmlns:p14="http://schemas.microsoft.com/office/powerpoint/2010/main" val="3034265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997" y="-244642"/>
            <a:ext cx="9601200" cy="1143000"/>
          </a:xfrm>
        </p:spPr>
        <p:txBody>
          <a:bodyPr/>
          <a:lstStyle/>
          <a:p>
            <a:r>
              <a:rPr lang="en-US" dirty="0"/>
              <a:t>Control laws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592" y="948240"/>
            <a:ext cx="5767168" cy="44930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80F4E4-21F0-4015-ABCF-5D04CC4B8657}"/>
              </a:ext>
            </a:extLst>
          </p:cNvPr>
          <p:cNvSpPr txBox="1"/>
          <p:nvPr/>
        </p:nvSpPr>
        <p:spPr>
          <a:xfrm>
            <a:off x="1057275" y="5619750"/>
            <a:ext cx="9963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Kim, T., T. </a:t>
            </a:r>
            <a:r>
              <a:rPr lang="en-US" dirty="0" err="1"/>
              <a:t>Sugie</a:t>
            </a:r>
            <a:r>
              <a:rPr lang="en-US" dirty="0"/>
              <a:t>, and T. </a:t>
            </a:r>
            <a:r>
              <a:rPr lang="en-US" dirty="0" err="1"/>
              <a:t>Korogi</a:t>
            </a:r>
            <a:r>
              <a:rPr lang="en-US" dirty="0"/>
              <a:t>. "Distributed coordination strategy for target-enclosing operations by particle swarms." WSEAS Trans. Syst. Control 10 (2015): 289-296.</a:t>
            </a:r>
          </a:p>
        </p:txBody>
      </p:sp>
    </p:spTree>
    <p:extLst>
      <p:ext uri="{BB962C8B-B14F-4D97-AF65-F5344CB8AC3E}">
        <p14:creationId xmlns:p14="http://schemas.microsoft.com/office/powerpoint/2010/main" val="1045204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in matlab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7027" y="1992572"/>
            <a:ext cx="5954973" cy="403973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2571"/>
            <a:ext cx="6237027" cy="4039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890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in ROS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31985" y="1742883"/>
            <a:ext cx="1032216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Simulations were carried out in ROS using the </a:t>
            </a:r>
            <a:r>
              <a:rPr lang="en-IN" sz="2400" dirty="0" err="1"/>
              <a:t>turtlebot</a:t>
            </a:r>
            <a:r>
              <a:rPr lang="en-IN" sz="2400" dirty="0"/>
              <a:t> model robot in the gazebo simulator.</a:t>
            </a:r>
          </a:p>
          <a:p>
            <a:endParaRPr lang="en-I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Actuation limits are set to 1 unit/s for linear speed and 1 rad/s for angular speed.</a:t>
            </a:r>
          </a:p>
        </p:txBody>
      </p:sp>
    </p:spTree>
    <p:extLst>
      <p:ext uri="{BB962C8B-B14F-4D97-AF65-F5344CB8AC3E}">
        <p14:creationId xmlns:p14="http://schemas.microsoft.com/office/powerpoint/2010/main" val="3101443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ut-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0422" y="273416"/>
            <a:ext cx="9509125" cy="5730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114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LASTSLIDEVIEWED" val="277,1,Distributed  COORDINATION STRATEGY FOR TARGET ENCLOSURE BY Turtlebots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axkI1D7TVUegWOgZ9oGv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RrJzBWOxEcxJRlFC1O4q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WylZm3U6RJXLcWFSnXITA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VF7K401EuT5NDtMoPuP0Q"/>
</p:tagLst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F180B1C-2212-497F-A259-C959ADD048C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red line presentation (widescreen)</Template>
  <TotalTime>0</TotalTime>
  <Words>414</Words>
  <Application>Microsoft Office PowerPoint</Application>
  <PresentationFormat>Widescreen</PresentationFormat>
  <Paragraphs>54</Paragraphs>
  <Slides>10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Cambria</vt:lpstr>
      <vt:lpstr>Arial</vt:lpstr>
      <vt:lpstr>Red Line Business 16x9</vt:lpstr>
      <vt:lpstr>think-cell Slide</vt:lpstr>
      <vt:lpstr>Distributed  COORDINATION STRATEGY FOR TARGET ENCLOSURE BY Turtlebots</vt:lpstr>
      <vt:lpstr>Introduction</vt:lpstr>
      <vt:lpstr>Problem Statement</vt:lpstr>
      <vt:lpstr>COORDINATE FRAMES AND NOTATIONS</vt:lpstr>
      <vt:lpstr>FORMATION</vt:lpstr>
      <vt:lpstr>Control laws </vt:lpstr>
      <vt:lpstr>Simulation in matlab</vt:lpstr>
      <vt:lpstr>Simulation in ROS</vt:lpstr>
      <vt:lpstr>PowerPoint Presentation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2016-07-19T07:14:02Z</dcterms:created>
  <dcterms:modified xsi:type="dcterms:W3CDTF">2020-11-01T09:07:58Z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TC030310239991</vt:lpwstr>
  </property>
</Properties>
</file>

<file path=docProps/thumbnail.jpeg>
</file>